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0" r:id="rId4"/>
    <p:sldId id="257" r:id="rId5"/>
    <p:sldId id="261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/>
    <p:restoredTop sz="94612"/>
  </p:normalViewPr>
  <p:slideViewPr>
    <p:cSldViewPr snapToGrid="0" snapToObjects="1">
      <p:cViewPr>
        <p:scale>
          <a:sx n="89" d="100"/>
          <a:sy n="89" d="100"/>
        </p:scale>
        <p:origin x="-114" y="-5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1/24/2017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1/24/2017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Innovation, Monopolies, and the Poverty Trap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US" dirty="0"/>
              <a:t>Jean-Marie </a:t>
            </a:r>
            <a:r>
              <a:rPr lang="en-US" dirty="0" err="1"/>
              <a:t>Baland</a:t>
            </a:r>
            <a:r>
              <a:rPr lang="en-US" dirty="0"/>
              <a:t> and Patrick </a:t>
            </a:r>
            <a:r>
              <a:rPr lang="en-US" dirty="0" smtClean="0"/>
              <a:t>Francois</a:t>
            </a:r>
          </a:p>
          <a:p>
            <a:pPr lvl="0"/>
            <a:r>
              <a:rPr lang="en-US" dirty="0" smtClean="0"/>
              <a:t>Journal </a:t>
            </a:r>
            <a:r>
              <a:rPr lang="en-US" dirty="0"/>
              <a:t>of Development Economics (1996)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356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Innovations arrive instantaneously and increase labor productivity by factor (gamma) relative to incumbent for innovator</a:t>
            </a:r>
          </a:p>
          <a:p>
            <a:endParaRPr lang="en-US" dirty="0"/>
          </a:p>
          <a:p>
            <a:r>
              <a:rPr lang="en-US" dirty="0" smtClean="0"/>
              <a:t>Patents protect incumbent and provides flow of profits of value V(t) until new innovation</a:t>
            </a:r>
          </a:p>
          <a:p>
            <a:endParaRPr lang="en-US" dirty="0"/>
          </a:p>
          <a:p>
            <a:r>
              <a:rPr lang="en-US" dirty="0" smtClean="0"/>
              <a:t>Since research effort and innovation value is distributed evenly, at equilibrium: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829" y="4583232"/>
            <a:ext cx="5611219" cy="57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503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Instantaneous equilibrium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With alpha(t) denoting the proportion of sectors dominated by a monopolist, labor market clearing implies (26)</a:t>
            </a:r>
          </a:p>
          <a:p>
            <a:pPr lvl="1"/>
            <a:r>
              <a:rPr lang="en-US" dirty="0" smtClean="0"/>
              <a:t>Note that wage relative to output decreases in alpha</a:t>
            </a:r>
          </a:p>
          <a:p>
            <a:endParaRPr lang="en-US" dirty="0"/>
          </a:p>
          <a:p>
            <a:r>
              <a:rPr lang="en-US" dirty="0" smtClean="0"/>
              <a:t>As a result, the flow of profits from innovating to a new monopolist equals: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Within the integral is </a:t>
            </a:r>
          </a:p>
          <a:p>
            <a:pPr lvl="1"/>
            <a:r>
              <a:rPr lang="en-US" dirty="0" smtClean="0"/>
              <a:t>(discount rate)*</a:t>
            </a:r>
            <a:r>
              <a:rPr lang="en-US" dirty="0" err="1" smtClean="0"/>
              <a:t>Pr</a:t>
            </a:r>
            <a:r>
              <a:rPr lang="en-US" dirty="0" smtClean="0"/>
              <a:t>(displacement)*(monopolist’s markup)*(inverse of labor’s share of income)*(wage)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664" y="2224454"/>
            <a:ext cx="3596823" cy="8938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242" y="3711656"/>
            <a:ext cx="6289504" cy="68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51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Steady state with positive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Steady state/Equilibrium: stable allocation of labor between research and production </a:t>
            </a:r>
          </a:p>
          <a:p>
            <a:endParaRPr lang="en-US" dirty="0"/>
          </a:p>
          <a:p>
            <a:r>
              <a:rPr lang="en-US" dirty="0" smtClean="0"/>
              <a:t>There is only research if all industries have monopolists with a technological advantage</a:t>
            </a:r>
          </a:p>
          <a:p>
            <a:endParaRPr lang="en-US" dirty="0" smtClean="0"/>
          </a:p>
          <a:p>
            <a:r>
              <a:rPr lang="en-US" dirty="0" smtClean="0"/>
              <a:t>Wage and output grow at constant rate,</a:t>
            </a:r>
          </a:p>
          <a:p>
            <a:pPr lvl="1"/>
            <a:r>
              <a:rPr lang="en-US" dirty="0" smtClean="0"/>
              <a:t>With interest rate,</a:t>
            </a:r>
          </a:p>
          <a:p>
            <a:pPr lvl="1"/>
            <a:endParaRPr lang="en-US" dirty="0"/>
          </a:p>
          <a:p>
            <a:r>
              <a:rPr lang="en-US" dirty="0" smtClean="0"/>
              <a:t>Solutions for research labor imply unique equilibrium</a:t>
            </a:r>
          </a:p>
          <a:p>
            <a:endParaRPr lang="en-US" dirty="0"/>
          </a:p>
          <a:p>
            <a:r>
              <a:rPr lang="en-US" dirty="0" smtClean="0"/>
              <a:t>Steady growth when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177" y="3544767"/>
            <a:ext cx="1165860" cy="323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980" y="3892063"/>
            <a:ext cx="1540299" cy="2369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815" y="4238871"/>
            <a:ext cx="2403231" cy="9212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2923" y="5394570"/>
            <a:ext cx="1877808" cy="39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21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Steady state with no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As long as total wages exceed total value of innovation, no growth implies the following expressions for output and innovation value: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These means that both steady states of sustained growth and growth trap exist when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 other words, initial industrial structure may determine the steady state</a:t>
            </a:r>
          </a:p>
          <a:p>
            <a:pPr lvl="1"/>
            <a:r>
              <a:rPr lang="en-US" dirty="0" smtClean="0"/>
              <a:t>With multiple paths of transition, sufficiently optimistic expectations )row) can create a Big Push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304" y="2682382"/>
            <a:ext cx="2317336" cy="7927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096" y="2649412"/>
            <a:ext cx="4906943" cy="8587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201" y="4153380"/>
            <a:ext cx="2521439" cy="52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7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456" y="2620305"/>
            <a:ext cx="2688494" cy="5001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680" y="2404079"/>
            <a:ext cx="7148470" cy="9795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Moving from the growth trap to sustained growth depends on the motion of the proportion of monopolistic industries (alpha) and research effort ( </a:t>
            </a:r>
            <a:r>
              <a:rPr lang="en-US" i="1" dirty="0" err="1" smtClean="0"/>
              <a:t>l</a:t>
            </a:r>
            <a:r>
              <a:rPr lang="en-US" baseline="-25000" dirty="0" err="1" smtClean="0"/>
              <a:t>R</a:t>
            </a:r>
            <a:r>
              <a:rPr lang="en-US" dirty="0" smtClean="0"/>
              <a:t>(t) 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There exists a saddle path nearby the steady state with </a:t>
            </a:r>
            <a:r>
              <a:rPr lang="en-US" dirty="0"/>
              <a:t>sustained growth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any alpha, levels of research above a threshold value of research effort (</a:t>
            </a:r>
            <a:r>
              <a:rPr lang="en-US" i="1" dirty="0" err="1" smtClean="0"/>
              <a:t>l</a:t>
            </a:r>
            <a:r>
              <a:rPr lang="en-US" baseline="-25000" dirty="0" err="1" smtClean="0"/>
              <a:t>R</a:t>
            </a:r>
            <a:r>
              <a:rPr lang="en-US" baseline="-25000" dirty="0" smtClean="0"/>
              <a:t> </a:t>
            </a:r>
            <a:r>
              <a:rPr lang="en-US" dirty="0" smtClean="0"/>
              <a:t> bar) imply an increase until all labor is applied towards research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33623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338"/>
          <a:stretch/>
        </p:blipFill>
        <p:spPr>
          <a:xfrm>
            <a:off x="3563815" y="2112499"/>
            <a:ext cx="4590757" cy="38206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Saddle 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995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Saddle path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row=0.8, gamma=3, </a:t>
            </a:r>
            <a:r>
              <a:rPr lang="en-US" dirty="0" err="1" smtClean="0"/>
              <a:t>l</a:t>
            </a:r>
            <a:r>
              <a:rPr lang="en-US" baseline="-25000" dirty="0" err="1" smtClean="0"/>
              <a:t>R</a:t>
            </a:r>
            <a:r>
              <a:rPr lang="en-US" baseline="-25000" dirty="0"/>
              <a:t> </a:t>
            </a:r>
            <a:r>
              <a:rPr lang="en-US" dirty="0" smtClean="0"/>
              <a:t>bar = 0.4, and </a:t>
            </a:r>
            <a:r>
              <a:rPr lang="en-US" dirty="0" err="1" smtClean="0"/>
              <a:t>alpha</a:t>
            </a:r>
            <a:r>
              <a:rPr lang="en-US" baseline="30000" dirty="0" err="1" smtClean="0"/>
              <a:t>c</a:t>
            </a:r>
            <a:r>
              <a:rPr lang="en-US" baseline="30000" dirty="0"/>
              <a:t> </a:t>
            </a:r>
            <a:r>
              <a:rPr lang="en-US" baseline="30000" dirty="0" smtClean="0"/>
              <a:t> </a:t>
            </a:r>
            <a:r>
              <a:rPr lang="en-US" dirty="0" smtClean="0"/>
              <a:t>= 0.25 to satisfy condition of two steady states</a:t>
            </a:r>
          </a:p>
          <a:p>
            <a:endParaRPr lang="en-US" baseline="30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64" y="2657688"/>
            <a:ext cx="5380962" cy="36481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926" y="2657688"/>
            <a:ext cx="5107354" cy="331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66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Dynamics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Simulations for parameter values including levels of monopolist markup show alpha must initially exceed a threshold value for the economy to escape its growth trap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Otherwise even optimistic expectations are insufficient</a:t>
            </a:r>
          </a:p>
          <a:p>
            <a:pPr lvl="1"/>
            <a:r>
              <a:rPr lang="en-US" dirty="0" smtClean="0"/>
              <a:t>Research labor is not complementary between industries</a:t>
            </a:r>
          </a:p>
          <a:p>
            <a:pPr lvl="1"/>
            <a:r>
              <a:rPr lang="en-US" dirty="0" smtClean="0"/>
              <a:t>The rush of research effort only lowers returns to innovation</a:t>
            </a:r>
          </a:p>
          <a:p>
            <a:pPr lvl="1"/>
            <a:r>
              <a:rPr lang="en-US" dirty="0">
                <a:sym typeface="Wingdings"/>
              </a:rPr>
              <a:t>E</a:t>
            </a:r>
            <a:r>
              <a:rPr lang="en-US" dirty="0" smtClean="0">
                <a:sym typeface="Wingdings"/>
              </a:rPr>
              <a:t>xpectations are not fulfilled</a:t>
            </a:r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644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291" y="2112497"/>
            <a:ext cx="1881343" cy="7566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the optimal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on even allocation and constraint of total labor, as well as no storage, dynamic optimization yields</a:t>
            </a:r>
          </a:p>
          <a:p>
            <a:endParaRPr lang="en-US" dirty="0"/>
          </a:p>
          <a:p>
            <a:r>
              <a:rPr lang="en-US" dirty="0" smtClean="0"/>
              <a:t>Actual investment in the steady state with growth doesn’t meet this socially optimal level of research when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028" y="3344805"/>
            <a:ext cx="1550541" cy="69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15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Government subsidies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both steady states exist and the state with growth has less than socially optimal research</a:t>
            </a:r>
          </a:p>
          <a:p>
            <a:pPr lvl="1"/>
            <a:r>
              <a:rPr lang="en-US" dirty="0" smtClean="0"/>
              <a:t>Assume alpha is just below threshold level: alpha</a:t>
            </a:r>
            <a:r>
              <a:rPr lang="en-US" baseline="-25000" dirty="0" smtClean="0"/>
              <a:t>0 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Research subsidy S creates incentive to allocate research to labor in following periods</a:t>
            </a:r>
          </a:p>
          <a:p>
            <a:pPr lvl="1"/>
            <a:r>
              <a:rPr lang="en-US" dirty="0" smtClean="0"/>
              <a:t>Research increases monotonically in all periods, converging to steady state with growth</a:t>
            </a:r>
          </a:p>
          <a:p>
            <a:pPr lvl="1"/>
            <a:r>
              <a:rPr lang="en-US" dirty="0" smtClean="0"/>
              <a:t>In particular, every industry allocates a socially preferred level of research</a:t>
            </a:r>
          </a:p>
          <a:p>
            <a:endParaRPr lang="en-US" dirty="0"/>
          </a:p>
          <a:p>
            <a:r>
              <a:rPr lang="en-US" dirty="0" smtClean="0"/>
              <a:t>The subsidy is constructed arbitrarily small so it constitutes a pareto improvement</a:t>
            </a:r>
          </a:p>
        </p:txBody>
      </p:sp>
    </p:spTree>
    <p:extLst>
      <p:ext uri="{BB962C8B-B14F-4D97-AF65-F5344CB8AC3E}">
        <p14:creationId xmlns:p14="http://schemas.microsoft.com/office/powerpoint/2010/main" val="1630689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</a:t>
            </a:r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Industrial structure (whether a sector has a monopoly) affects incentives for innovation</a:t>
            </a:r>
          </a:p>
          <a:p>
            <a:endParaRPr lang="en-US" dirty="0" smtClean="0"/>
          </a:p>
          <a:p>
            <a:r>
              <a:rPr lang="en-US" dirty="0" smtClean="0"/>
              <a:t>Models of purposeful development of new technology in national growth</a:t>
            </a:r>
          </a:p>
          <a:p>
            <a:endParaRPr lang="en-US" dirty="0" smtClean="0"/>
          </a:p>
          <a:p>
            <a:r>
              <a:rPr lang="en-US" dirty="0" smtClean="0"/>
              <a:t>The conditions and implications of complementarities between individuals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166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Government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Public research is qualitatively equivalent to subsidy if the government acts as a monopolist</a:t>
            </a:r>
          </a:p>
          <a:p>
            <a:endParaRPr lang="en-US" dirty="0"/>
          </a:p>
          <a:p>
            <a:r>
              <a:rPr lang="en-US" dirty="0" smtClean="0"/>
              <a:t>If the research is not public available, the proportion of industries can increase past critical level</a:t>
            </a:r>
          </a:p>
          <a:p>
            <a:endParaRPr lang="en-US" dirty="0"/>
          </a:p>
          <a:p>
            <a:r>
              <a:rPr lang="en-US" dirty="0" smtClean="0"/>
              <a:t>Otherwise, government research crowds out and disincentivizes private research</a:t>
            </a:r>
          </a:p>
          <a:p>
            <a:pPr lvl="1"/>
            <a:r>
              <a:rPr lang="en-US" dirty="0" smtClean="0"/>
              <a:t>Alpha falls and wages rise relative to private returns to research</a:t>
            </a:r>
          </a:p>
          <a:p>
            <a:pPr lvl="1"/>
            <a:r>
              <a:rPr lang="en-US" dirty="0" smtClean="0"/>
              <a:t>Aggregate research falls, lowering growth, sometimes to the poverty trap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452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Entrepreneurship: application for LDCs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2000" dirty="0" smtClean="0"/>
              <a:t>Limited growth in LDCs is not </a:t>
            </a:r>
            <a:r>
              <a:rPr lang="en-US" sz="2000" dirty="0"/>
              <a:t>likely </a:t>
            </a:r>
            <a:r>
              <a:rPr lang="en-US" sz="2000" dirty="0" smtClean="0"/>
              <a:t>constrained by R&amp;D investment (</a:t>
            </a:r>
            <a:r>
              <a:rPr lang="en-US" sz="2000" dirty="0"/>
              <a:t>technological </a:t>
            </a:r>
            <a:r>
              <a:rPr lang="en-US" sz="2000" dirty="0" smtClean="0"/>
              <a:t>invention)</a:t>
            </a:r>
          </a:p>
          <a:p>
            <a:pPr lvl="1"/>
            <a:r>
              <a:rPr lang="en-US" dirty="0" smtClean="0"/>
              <a:t>Research can be interpreted as the implementation of superior production methods </a:t>
            </a:r>
          </a:p>
          <a:p>
            <a:endParaRPr lang="en-US" dirty="0"/>
          </a:p>
          <a:p>
            <a:r>
              <a:rPr lang="en-US" dirty="0" smtClean="0"/>
              <a:t>Research effort can be interpreted as entrepreneurial activity assuming no required skills</a:t>
            </a:r>
          </a:p>
          <a:p>
            <a:pPr lvl="1"/>
            <a:r>
              <a:rPr lang="en-US" dirty="0" smtClean="0"/>
              <a:t>Lower marginal cost constitutes a competitive advantage and limit pricing displaces competitors</a:t>
            </a:r>
          </a:p>
          <a:p>
            <a:endParaRPr lang="en-US" dirty="0"/>
          </a:p>
          <a:p>
            <a:r>
              <a:rPr lang="en-US" dirty="0"/>
              <a:t>Without patent protection, production methods can be imitated, but likely won’t because the cost or likelihood of failure yields no profit in Bertrand competition with incumbent</a:t>
            </a:r>
          </a:p>
          <a:p>
            <a:endParaRPr lang="en-US" dirty="0"/>
          </a:p>
          <a:p>
            <a:r>
              <a:rPr lang="en-US" dirty="0"/>
              <a:t>Therefore, entrepreneurship in one sector displaces traditional producers to others, making entrepreneurship relatively more worthwhile (much like Murphy et </a:t>
            </a:r>
            <a:r>
              <a:rPr lang="en-US" dirty="0" smtClean="0"/>
              <a:t>al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00386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capital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Entrepreneurship  might require particular skills that are not uniformly distributed</a:t>
            </a:r>
          </a:p>
          <a:p>
            <a:endParaRPr lang="en-US" dirty="0" smtClean="0"/>
          </a:p>
          <a:p>
            <a:r>
              <a:rPr lang="en-US" dirty="0" smtClean="0"/>
              <a:t>Define a second f</a:t>
            </a:r>
            <a:r>
              <a:rPr lang="en-US" dirty="0"/>
              <a:t>actor of </a:t>
            </a:r>
            <a:r>
              <a:rPr lang="en-US" dirty="0" smtClean="0"/>
              <a:t>production in all sectors: h</a:t>
            </a:r>
          </a:p>
          <a:p>
            <a:pPr lvl="1"/>
            <a:r>
              <a:rPr lang="en-US" dirty="0" smtClean="0"/>
              <a:t>No effect on qualitative results of previous analysis</a:t>
            </a:r>
          </a:p>
          <a:p>
            <a:endParaRPr lang="en-US" dirty="0"/>
          </a:p>
          <a:p>
            <a:r>
              <a:rPr lang="en-US" dirty="0" smtClean="0"/>
              <a:t>Again, two steady states exist under similar initial conditions</a:t>
            </a:r>
          </a:p>
          <a:p>
            <a:endParaRPr lang="en-US" dirty="0"/>
          </a:p>
          <a:p>
            <a:r>
              <a:rPr lang="en-US" dirty="0" smtClean="0"/>
              <a:t>Once a critical number of sectors are modernized by entrepreneurs, the economy converges to sustained growth</a:t>
            </a:r>
          </a:p>
          <a:p>
            <a:pPr lvl="1"/>
            <a:r>
              <a:rPr lang="en-US" dirty="0" smtClean="0"/>
              <a:t>Traditional production is no longer attractive relative to entrepreneurial risk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788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his paper provides a mechanism for the trend, noted in previous literature, of monopolist rents incentizing capitalist innovation and growth</a:t>
            </a:r>
          </a:p>
          <a:p>
            <a:endParaRPr lang="en-US" dirty="0"/>
          </a:p>
          <a:p>
            <a:r>
              <a:rPr lang="en-US" dirty="0" smtClean="0"/>
              <a:t>Monopolies increase the share of profits in aggregate income, lowering real wage, and increasing the relative profitability of investing labor in research</a:t>
            </a:r>
          </a:p>
          <a:p>
            <a:endParaRPr lang="en-US" dirty="0"/>
          </a:p>
          <a:p>
            <a:r>
              <a:rPr lang="en-US" dirty="0" smtClean="0"/>
              <a:t>Under particular initial conditions, there exist multiple states states</a:t>
            </a:r>
          </a:p>
          <a:p>
            <a:endParaRPr lang="en-US" dirty="0"/>
          </a:p>
          <a:p>
            <a:r>
              <a:rPr lang="en-US" dirty="0" smtClean="0"/>
              <a:t>The level of competition determines the transition from zero growth to sustained growth, potentially aided by government intervention that encourages monopolization</a:t>
            </a:r>
          </a:p>
        </p:txBody>
      </p:sp>
    </p:spTree>
    <p:extLst>
      <p:ext uri="{BB962C8B-B14F-4D97-AF65-F5344CB8AC3E}">
        <p14:creationId xmlns:p14="http://schemas.microsoft.com/office/powerpoint/2010/main" val="174180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 is unlikely that a industry structure changes so dramatically and consistently</a:t>
            </a:r>
          </a:p>
          <a:p>
            <a:pPr lvl="1"/>
            <a:r>
              <a:rPr lang="en-US" dirty="0" smtClean="0"/>
              <a:t>The rent of an industry is small relative to licensing truly valuable technology</a:t>
            </a:r>
          </a:p>
          <a:p>
            <a:pPr lvl="1"/>
            <a:r>
              <a:rPr lang="en-US" dirty="0" smtClean="0"/>
              <a:t>Effective R&amp;D isn’t a random process but rather compounds on expertise and experience</a:t>
            </a:r>
          </a:p>
          <a:p>
            <a:pPr lvl="1"/>
            <a:r>
              <a:rPr lang="en-US" dirty="0" smtClean="0"/>
              <a:t>Mitigating decreasing marginal productivity requires increased human capital rather than homogenous labor</a:t>
            </a:r>
          </a:p>
          <a:p>
            <a:pPr lvl="1"/>
            <a:r>
              <a:rPr lang="en-US" dirty="0" smtClean="0"/>
              <a:t>An industry might be geographically dispersed and difficult to completely disrupt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Innovative research would be constrained by capital and not just labor</a:t>
            </a:r>
          </a:p>
          <a:p>
            <a:pPr lvl="1"/>
            <a:r>
              <a:rPr lang="en-US" dirty="0" smtClean="0"/>
              <a:t>There are large fixed costs to developing new technology</a:t>
            </a:r>
          </a:p>
          <a:p>
            <a:pPr lvl="1"/>
            <a:r>
              <a:rPr lang="en-US" dirty="0" smtClean="0"/>
              <a:t>Innovation incorporates old technology so increased labor productivity would likely be marginal and not completely displace the incumbent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498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dirty="0"/>
              <a:t>There are several critical, but </a:t>
            </a:r>
            <a:r>
              <a:rPr lang="en-US" dirty="0" smtClean="0"/>
              <a:t>unjustified, </a:t>
            </a:r>
            <a:r>
              <a:rPr lang="en-US" dirty="0"/>
              <a:t>assumptions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dirty="0" err="1" smtClean="0"/>
              <a:t>Bernout</a:t>
            </a:r>
            <a:r>
              <a:rPr lang="en-US" dirty="0" smtClean="0"/>
              <a:t> competition for any industrial structure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dirty="0" smtClean="0"/>
              <a:t>Equally distributed labor allocation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dirty="0" smtClean="0"/>
              <a:t>Positive marginal returns to research in all time periods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dirty="0" smtClean="0"/>
              <a:t>Other arguments are unclear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dirty="0"/>
              <a:t>H</a:t>
            </a:r>
            <a:r>
              <a:rPr lang="en-US" dirty="0" smtClean="0"/>
              <a:t>ow can an </a:t>
            </a:r>
            <a:r>
              <a:rPr lang="en-US" dirty="0"/>
              <a:t>innovator </a:t>
            </a:r>
            <a:r>
              <a:rPr lang="en-US" dirty="0" smtClean="0"/>
              <a:t>assemble labor for research when the incumbent dominates the industry?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defRPr/>
            </a:pPr>
            <a:r>
              <a:rPr lang="en-US" dirty="0" smtClean="0"/>
              <a:t>How does public research change industrial structure if it is not publically available?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dirty="0" smtClean="0"/>
              <a:t>The </a:t>
            </a:r>
            <a:r>
              <a:rPr lang="en-US" dirty="0"/>
              <a:t>level of abstraction removes most empirical application, especially with the emphasis on initial conditions of competitiveness</a:t>
            </a:r>
          </a:p>
        </p:txBody>
      </p:sp>
    </p:spTree>
    <p:extLst>
      <p:ext uri="{BB962C8B-B14F-4D97-AF65-F5344CB8AC3E}">
        <p14:creationId xmlns:p14="http://schemas.microsoft.com/office/powerpoint/2010/main" val="1319487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paper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Models the process of growth through technological disruption changing industry structure</a:t>
            </a:r>
          </a:p>
          <a:p>
            <a:pPr lvl="1"/>
            <a:endParaRPr lang="en-US" dirty="0"/>
          </a:p>
          <a:p>
            <a:pPr lvl="1"/>
            <a:r>
              <a:rPr lang="en-US" i="1" dirty="0" smtClean="0"/>
              <a:t>When </a:t>
            </a:r>
            <a:r>
              <a:rPr lang="en-US" i="1" dirty="0"/>
              <a:t>some sectors are monopolistic, returns on research are relatively high compared to production, even in unrelated industries</a:t>
            </a:r>
          </a:p>
          <a:p>
            <a:endParaRPr lang="en-US" dirty="0"/>
          </a:p>
          <a:p>
            <a:r>
              <a:rPr lang="en-US" dirty="0" smtClean="0"/>
              <a:t>Characterizes </a:t>
            </a:r>
            <a:r>
              <a:rPr lang="en-US" dirty="0"/>
              <a:t>initial conditions </a:t>
            </a:r>
            <a:r>
              <a:rPr lang="en-US" dirty="0" smtClean="0"/>
              <a:t>for multiple steady states and their transition paths</a:t>
            </a:r>
          </a:p>
          <a:p>
            <a:endParaRPr lang="en-US" dirty="0"/>
          </a:p>
          <a:p>
            <a:r>
              <a:rPr lang="en-US" dirty="0" smtClean="0"/>
              <a:t>Welfare effects, potential for government intervention, and application for LDCs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783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Related to </a:t>
            </a:r>
            <a:r>
              <a:rPr lang="en-US" dirty="0"/>
              <a:t>the Big </a:t>
            </a:r>
            <a:r>
              <a:rPr lang="en-US" dirty="0" smtClean="0"/>
              <a:t>Push </a:t>
            </a:r>
            <a:r>
              <a:rPr lang="en-US" sz="2000" dirty="0"/>
              <a:t>(Endogenous growth literature</a:t>
            </a:r>
            <a:r>
              <a:rPr lang="en-US" sz="2000" dirty="0" smtClean="0"/>
              <a:t>)</a:t>
            </a:r>
            <a:endParaRPr lang="en-US" sz="1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Multiple steady states (including poverty trap) under certain conditions used to explain empirical differences is cross-country growth experiences</a:t>
            </a:r>
          </a:p>
          <a:p>
            <a:endParaRPr lang="en-US" dirty="0" smtClean="0"/>
          </a:p>
          <a:p>
            <a:r>
              <a:rPr lang="en-US" dirty="0" smtClean="0"/>
              <a:t>Increase labor productivity through investment (in technology rather than industrialization)</a:t>
            </a:r>
          </a:p>
          <a:p>
            <a:endParaRPr lang="en-US" dirty="0" smtClean="0"/>
          </a:p>
          <a:p>
            <a:r>
              <a:rPr lang="en-US" dirty="0"/>
              <a:t>G</a:t>
            </a:r>
            <a:r>
              <a:rPr lang="en-US" dirty="0" smtClean="0"/>
              <a:t>overnment intervention strategies to escape poverty trap</a:t>
            </a:r>
          </a:p>
          <a:p>
            <a:endParaRPr lang="en-US" dirty="0" smtClean="0"/>
          </a:p>
          <a:p>
            <a:r>
              <a:rPr lang="en-US" dirty="0"/>
              <a:t>M</a:t>
            </a:r>
            <a:r>
              <a:rPr lang="en-US" dirty="0" smtClean="0"/>
              <a:t>ultiple sectors with spillover effects, particularly g</a:t>
            </a:r>
            <a:r>
              <a:rPr lang="en-US" dirty="0" smtClean="0">
                <a:sym typeface="Wingdings"/>
              </a:rPr>
              <a:t>rowth through creative destruction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Same use of Cobb-Douglas function with intermediate goods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656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final good, y, produced competitively using a continuum of intermediate inputs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L identical consumers of y with 1 unit of inelastically supplied labor</a:t>
            </a:r>
          </a:p>
          <a:p>
            <a:endParaRPr lang="en-US" dirty="0"/>
          </a:p>
          <a:p>
            <a:r>
              <a:rPr lang="en-US" dirty="0" smtClean="0"/>
              <a:t>Labor (</a:t>
            </a:r>
            <a:r>
              <a:rPr lang="en-US" i="1" dirty="0" smtClean="0"/>
              <a:t>l</a:t>
            </a:r>
            <a:r>
              <a:rPr lang="en-US" dirty="0" smtClean="0"/>
              <a:t>) </a:t>
            </a:r>
            <a:r>
              <a:rPr lang="en-US" dirty="0"/>
              <a:t>, paid </a:t>
            </a:r>
            <a:r>
              <a:rPr lang="en-US" i="1" dirty="0" smtClean="0"/>
              <a:t>w, </a:t>
            </a:r>
            <a:r>
              <a:rPr lang="en-US" dirty="0" smtClean="0"/>
              <a:t>is the sole factor of both research and production of intermediate goods</a:t>
            </a:r>
          </a:p>
          <a:p>
            <a:endParaRPr lang="en-US" i="1" dirty="0"/>
          </a:p>
          <a:p>
            <a:r>
              <a:rPr lang="en-US" dirty="0" smtClean="0"/>
              <a:t>Research is constant returns to scale and innovations arrive at rate determined by labor invested in research for sector </a:t>
            </a:r>
            <a:r>
              <a:rPr lang="en-US" dirty="0" err="1" smtClean="0"/>
              <a:t>i</a:t>
            </a:r>
            <a:r>
              <a:rPr lang="en-US" dirty="0" smtClean="0"/>
              <a:t> times a constant delta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005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Industry Structure</a:t>
            </a:r>
          </a:p>
          <a:p>
            <a:pPr lvl="1"/>
            <a:r>
              <a:rPr lang="en-US" dirty="0"/>
              <a:t>Each sector can have (at most) one monopoly but some sectors don’t</a:t>
            </a:r>
          </a:p>
          <a:p>
            <a:pPr lvl="1"/>
            <a:r>
              <a:rPr lang="en-US" dirty="0"/>
              <a:t>Incumbent monopolies hold infinite patents on labor-saving technologies</a:t>
            </a:r>
          </a:p>
          <a:p>
            <a:endParaRPr lang="en-US" dirty="0" smtClean="0"/>
          </a:p>
          <a:p>
            <a:r>
              <a:rPr lang="en-US" dirty="0" smtClean="0"/>
              <a:t>Innovation</a:t>
            </a:r>
          </a:p>
          <a:p>
            <a:pPr lvl="1"/>
            <a:r>
              <a:rPr lang="en-US" dirty="0" smtClean="0"/>
              <a:t>A firm invests labor to develop new technology </a:t>
            </a:r>
          </a:p>
          <a:p>
            <a:pPr lvl="1"/>
            <a:r>
              <a:rPr lang="en-US" dirty="0" smtClean="0"/>
              <a:t>Increases labor productivity</a:t>
            </a:r>
          </a:p>
          <a:p>
            <a:pPr lvl="1"/>
            <a:r>
              <a:rPr lang="en-US" dirty="0" smtClean="0"/>
              <a:t>Firm becomes new monopolist in sector through competitive advantage</a:t>
            </a:r>
          </a:p>
          <a:p>
            <a:pPr lvl="1"/>
            <a:r>
              <a:rPr lang="en-US" dirty="0" smtClean="0"/>
              <a:t>New technology outmodes old technology, replacing incumbent with innovator</a:t>
            </a:r>
          </a:p>
        </p:txBody>
      </p:sp>
    </p:spTree>
    <p:extLst>
      <p:ext uri="{BB962C8B-B14F-4D97-AF65-F5344CB8AC3E}">
        <p14:creationId xmlns:p14="http://schemas.microsoft.com/office/powerpoint/2010/main" val="1680416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Competitive economy equilibrium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With perfect competition in every sector, and when costs of research exceed benefits, there is a unique equilibrium: y = w</a:t>
            </a:r>
          </a:p>
          <a:p>
            <a:endParaRPr lang="en-US" dirty="0"/>
          </a:p>
          <a:p>
            <a:r>
              <a:rPr lang="en-US" dirty="0" smtClean="0"/>
              <a:t>Otherwise, there will be some amount of research</a:t>
            </a:r>
          </a:p>
          <a:p>
            <a:endParaRPr lang="en-US" dirty="0"/>
          </a:p>
          <a:p>
            <a:r>
              <a:rPr lang="en-US" dirty="0" smtClean="0"/>
              <a:t>Labor market clearing condition</a:t>
            </a:r>
          </a:p>
          <a:p>
            <a:pPr lvl="1"/>
            <a:r>
              <a:rPr lang="en-US" dirty="0" smtClean="0"/>
              <a:t>Gamma is constant representing increased productivity of new technology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87" y="4711734"/>
            <a:ext cx="5886034" cy="58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54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Monopolistic economy equilibrium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Modified production function:</a:t>
            </a:r>
          </a:p>
          <a:p>
            <a:pPr lvl="1"/>
            <a:r>
              <a:rPr lang="en-US" dirty="0" smtClean="0"/>
              <a:t>Intermediate good x in sector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ecreased productivity relative to the monopoly, epsilon</a:t>
            </a:r>
          </a:p>
          <a:p>
            <a:pPr lvl="1"/>
            <a:endParaRPr lang="en-US" dirty="0"/>
          </a:p>
          <a:p>
            <a:r>
              <a:rPr lang="en-US" dirty="0" smtClean="0"/>
              <a:t>Now labor clearing implies y = w/epsilon which means the wage is relatively less when the economy initially contains monopolies</a:t>
            </a:r>
          </a:p>
          <a:p>
            <a:endParaRPr lang="en-US" dirty="0"/>
          </a:p>
          <a:p>
            <a:r>
              <a:rPr lang="en-US" dirty="0" smtClean="0"/>
              <a:t>Relative to the competitive economy, labor’s share of total income is lower so the cost of research is lower in any one sector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8065" y="2108202"/>
            <a:ext cx="1795214" cy="4708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496" y="5132918"/>
            <a:ext cx="3550557" cy="8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85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paper to endogenize industry structure in that some sectors are not monopolistic</a:t>
            </a:r>
          </a:p>
          <a:p>
            <a:endParaRPr lang="en-US" dirty="0" smtClean="0"/>
          </a:p>
          <a:p>
            <a:r>
              <a:rPr lang="en-US" dirty="0" smtClean="0"/>
              <a:t>The optimal consumption path combines the utility function, intertemporal budget constraint</a:t>
            </a:r>
          </a:p>
          <a:p>
            <a:pPr lvl="1"/>
            <a:r>
              <a:rPr lang="en-US" dirty="0"/>
              <a:t>Assume infinitely lived agents with unchanging preferences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ime tau with rate of time preference row and discount rate r</a:t>
            </a:r>
          </a:p>
          <a:p>
            <a:endParaRPr lang="en-US" dirty="0"/>
          </a:p>
          <a:p>
            <a:r>
              <a:rPr lang="en-US" dirty="0" smtClean="0"/>
              <a:t>Assume Bertrand competition so profits are dissipated among firms with equal technology</a:t>
            </a:r>
          </a:p>
          <a:p>
            <a:endParaRPr lang="en-US" dirty="0" smtClean="0"/>
          </a:p>
          <a:p>
            <a:r>
              <a:rPr lang="en-US" dirty="0" smtClean="0"/>
              <a:t>Aggregate consumption (C) equals aggregate production (y)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365" y="3061407"/>
            <a:ext cx="2277696" cy="85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123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1519</TotalTime>
  <Words>1439</Words>
  <Application>Microsoft Office PowerPoint</Application>
  <PresentationFormat>Custom</PresentationFormat>
  <Paragraphs>195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Retrospect</vt:lpstr>
      <vt:lpstr>Innovation, Monopolies, and the Poverty Trap </vt:lpstr>
      <vt:lpstr>Previous work</vt:lpstr>
      <vt:lpstr>This paper</vt:lpstr>
      <vt:lpstr>Related to the Big Push (Endogenous growth literature)</vt:lpstr>
      <vt:lpstr>Static model</vt:lpstr>
      <vt:lpstr>Definitions</vt:lpstr>
      <vt:lpstr>Competitive economy equilibrium</vt:lpstr>
      <vt:lpstr>Monopolistic economy equilibrium</vt:lpstr>
      <vt:lpstr>Dynamic model</vt:lpstr>
      <vt:lpstr>Research</vt:lpstr>
      <vt:lpstr>Instantaneous equilibrium</vt:lpstr>
      <vt:lpstr>Steady state with positive research</vt:lpstr>
      <vt:lpstr>Steady state with no research</vt:lpstr>
      <vt:lpstr>Dynamics</vt:lpstr>
      <vt:lpstr>Saddle path</vt:lpstr>
      <vt:lpstr>Saddle path example</vt:lpstr>
      <vt:lpstr>Dynamics cont.</vt:lpstr>
      <vt:lpstr>Properties of the optimal path</vt:lpstr>
      <vt:lpstr>Government subsidies</vt:lpstr>
      <vt:lpstr>Government research</vt:lpstr>
      <vt:lpstr>Entrepreneurship: application for LDCs</vt:lpstr>
      <vt:lpstr>Human capital requirements</vt:lpstr>
      <vt:lpstr>Conclusion</vt:lpstr>
      <vt:lpstr>Critique</vt:lpstr>
      <vt:lpstr>Critique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joribarash@gmail.com</dc:creator>
  <cp:lastModifiedBy>Jeffrey Nugent</cp:lastModifiedBy>
  <cp:revision>69</cp:revision>
  <dcterms:created xsi:type="dcterms:W3CDTF">2017-01-23T22:32:04Z</dcterms:created>
  <dcterms:modified xsi:type="dcterms:W3CDTF">2017-01-25T02:26:43Z</dcterms:modified>
</cp:coreProperties>
</file>